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261" r:id="rId5"/>
    <p:sldId id="262" r:id="rId6"/>
  </p:sldIdLst>
  <p:sldSz cx="7561263" cy="106934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977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955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4932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9910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488768" algn="l" defTabSz="497754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986522" algn="l" defTabSz="497754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484275" algn="l" defTabSz="497754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982029" algn="l" defTabSz="497754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97">
          <p15:clr>
            <a:srgbClr val="A4A3A4"/>
          </p15:clr>
        </p15:guide>
        <p15:guide id="2" pos="633">
          <p15:clr>
            <a:srgbClr val="A4A3A4"/>
          </p15:clr>
        </p15:guide>
        <p15:guide id="3" pos="430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veta Pugacheva" initials="E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0D1E"/>
    <a:srgbClr val="B40012"/>
    <a:srgbClr val="FF0000"/>
    <a:srgbClr val="DC4B37"/>
    <a:srgbClr val="E98573"/>
    <a:srgbClr val="F0F0F0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16" autoAdjust="0"/>
    <p:restoredTop sz="94660"/>
  </p:normalViewPr>
  <p:slideViewPr>
    <p:cSldViewPr>
      <p:cViewPr varScale="1">
        <p:scale>
          <a:sx n="47" d="100"/>
          <a:sy n="47" d="100"/>
        </p:scale>
        <p:origin x="2418" y="48"/>
      </p:cViewPr>
      <p:guideLst>
        <p:guide orient="horz" pos="6297"/>
        <p:guide pos="633"/>
        <p:guide pos="43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618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8" y="1"/>
            <a:ext cx="294618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0306"/>
            <a:ext cx="294618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8" y="9430306"/>
            <a:ext cx="294618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3584A7-BB1C-7146-B0A0-CA53E598DB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41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95" y="3321125"/>
            <a:ext cx="6427074" cy="229291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3329"/>
          </a:xfrm>
        </p:spPr>
        <p:txBody>
          <a:bodyPr/>
          <a:lstStyle>
            <a:lvl1pPr marL="0" indent="0" algn="ctr">
              <a:buNone/>
              <a:defRPr/>
            </a:lvl1pPr>
            <a:lvl2pPr marL="497754" indent="0" algn="ctr">
              <a:buNone/>
              <a:defRPr/>
            </a:lvl2pPr>
            <a:lvl3pPr marL="995507" indent="0" algn="ctr">
              <a:buNone/>
              <a:defRPr/>
            </a:lvl3pPr>
            <a:lvl4pPr marL="1493261" indent="0" algn="ctr">
              <a:buNone/>
              <a:defRPr/>
            </a:lvl4pPr>
            <a:lvl5pPr marL="1991015" indent="0" algn="ctr">
              <a:buNone/>
              <a:defRPr/>
            </a:lvl5pPr>
            <a:lvl6pPr marL="2488768" indent="0" algn="ctr">
              <a:buNone/>
              <a:defRPr/>
            </a:lvl6pPr>
            <a:lvl7pPr marL="2986522" indent="0" algn="ctr">
              <a:buNone/>
              <a:defRPr/>
            </a:lvl7pPr>
            <a:lvl8pPr marL="3484275" indent="0" algn="ctr">
              <a:buNone/>
              <a:defRPr/>
            </a:lvl8pPr>
            <a:lvl9pPr marL="3982029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916" y="207358"/>
            <a:ext cx="1701284" cy="934472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8064" y="207358"/>
            <a:ext cx="4935824" cy="934472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850" y="6871881"/>
            <a:ext cx="6427074" cy="212325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850" y="4532701"/>
            <a:ext cx="6427074" cy="2339181"/>
          </a:xfrm>
        </p:spPr>
        <p:txBody>
          <a:bodyPr anchor="b"/>
          <a:lstStyle>
            <a:lvl1pPr marL="0" indent="0">
              <a:buNone/>
              <a:defRPr sz="2200"/>
            </a:lvl1pPr>
            <a:lvl2pPr marL="497754" indent="0">
              <a:buNone/>
              <a:defRPr sz="2000"/>
            </a:lvl2pPr>
            <a:lvl3pPr marL="995507" indent="0">
              <a:buNone/>
              <a:defRPr sz="1700"/>
            </a:lvl3pPr>
            <a:lvl4pPr marL="1493261" indent="0">
              <a:buNone/>
              <a:defRPr sz="1500"/>
            </a:lvl4pPr>
            <a:lvl5pPr marL="1991015" indent="0">
              <a:buNone/>
              <a:defRPr sz="1500"/>
            </a:lvl5pPr>
            <a:lvl6pPr marL="2488768" indent="0">
              <a:buNone/>
              <a:defRPr sz="1500"/>
            </a:lvl6pPr>
            <a:lvl7pPr marL="2986522" indent="0">
              <a:buNone/>
              <a:defRPr sz="1500"/>
            </a:lvl7pPr>
            <a:lvl8pPr marL="3484275" indent="0">
              <a:buNone/>
              <a:defRPr sz="1500"/>
            </a:lvl8pPr>
            <a:lvl9pPr marL="3982029" indent="0">
              <a:buNone/>
              <a:defRPr sz="15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18554" cy="705695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64647" y="2495127"/>
            <a:ext cx="3318554" cy="705695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42842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394021"/>
            <a:ext cx="3341309" cy="9973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8063" y="3391386"/>
            <a:ext cx="3341309" cy="61607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893" y="2394021"/>
            <a:ext cx="3341308" cy="99736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893" y="3391386"/>
            <a:ext cx="3341308" cy="61607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424995"/>
            <a:ext cx="2487166" cy="181307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6245" y="424995"/>
            <a:ext cx="4226956" cy="912709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8064" y="2238074"/>
            <a:ext cx="2487166" cy="7314011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498" y="7485380"/>
            <a:ext cx="4536758" cy="88426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498" y="956237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498" y="8369642"/>
            <a:ext cx="4536758" cy="1254418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8064" y="207356"/>
            <a:ext cx="6805137" cy="178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8064" y="2495127"/>
            <a:ext cx="6805137" cy="705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51" tIns="49775" rIns="99551" bIns="49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Mastertextformat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pic>
        <p:nvPicPr>
          <p:cNvPr id="9" name="Grafik 8" descr="D A4 Master F Exteriors_Interiors RGB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329"/>
            <a:ext cx="7561263" cy="106927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97754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95507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493261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991015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373315" indent="-373315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ＭＳ Ｐゴシック" pitchFamily="-109" charset="-128"/>
        </a:defRPr>
      </a:lvl2pPr>
      <a:lvl3pPr marL="1244384" indent="-248877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ＭＳ Ｐゴシック" pitchFamily="-109" charset="-128"/>
        </a:defRPr>
      </a:lvl3pPr>
      <a:lvl4pPr marL="1742138" indent="-248877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pitchFamily="-109" charset="-128"/>
        </a:defRPr>
      </a:lvl4pPr>
      <a:lvl5pPr marL="2239891" indent="-248877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ＭＳ Ｐゴシック" pitchFamily="-109" charset="-128"/>
        </a:defRPr>
      </a:lvl5pPr>
      <a:lvl6pPr marL="2737645" indent="-24887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35399" indent="-24887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33152" indent="-24887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30906" indent="-248877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9955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Olga.Tkach@magn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Olga.Tkach@magn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1" r="13201"/>
          <a:stretch/>
        </p:blipFill>
        <p:spPr bwMode="auto">
          <a:xfrm>
            <a:off x="5792393" y="9883204"/>
            <a:ext cx="1731645" cy="7435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44439" y="9792049"/>
            <a:ext cx="5688632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05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About Magna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 are a leading global </a:t>
            </a:r>
            <a:r>
              <a:rPr lang="en-US" sz="1050" dirty="0">
                <a:solidFill>
                  <a:srgbClr val="7F7F7F"/>
                </a:solidFill>
                <a:latin typeface="+mj-lt"/>
                <a:cs typeface="Times New Roman" panose="02020603050405020304" pitchFamily="18" charset="0"/>
              </a:rPr>
              <a:t>automotive supplier with 317 </a:t>
            </a: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manufacturing operations and 102 Product development, engineering and sales centers in 29 countries. We have over 155,000 employees focused on delivering </a:t>
            </a:r>
            <a:r>
              <a:rPr lang="en-US" sz="1050" dirty="0" err="1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superiand</a:t>
            </a: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processes, and world class manufacturing for value to our customers through innovative products.</a:t>
            </a:r>
            <a:endParaRPr lang="ru-R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4"/>
            <a:ext cx="7561263" cy="2520018"/>
          </a:xfrm>
          <a:prstGeom prst="rect">
            <a:avLst/>
          </a:prstGeom>
        </p:spPr>
      </p:pic>
      <p:sp>
        <p:nvSpPr>
          <p:cNvPr id="12" name="Text Box 9">
            <a:extLst>
              <a:ext uri="{FF2B5EF4-FFF2-40B4-BE49-F238E27FC236}">
                <a16:creationId xmlns:a16="http://schemas.microsoft.com/office/drawing/2014/main" id="{B618AA91-CAA6-4DF4-A9EB-65B3323B7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39" y="2624348"/>
            <a:ext cx="7128792" cy="622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551" tIns="50400" rIns="99551" bIns="49775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/>
              <a:t>   </a:t>
            </a:r>
            <a:r>
              <a:rPr lang="ru-RU" sz="2000" b="1" dirty="0"/>
              <a:t>О компании</a:t>
            </a:r>
          </a:p>
          <a:p>
            <a:pPr algn="just"/>
            <a:r>
              <a:rPr lang="ru-RU" b="1" dirty="0"/>
              <a:t>   Компания </a:t>
            </a:r>
            <a:r>
              <a:rPr lang="ru-RU" b="1" dirty="0" err="1"/>
              <a:t>Magna</a:t>
            </a:r>
            <a:r>
              <a:rPr lang="ru-RU" dirty="0"/>
              <a:t> является ведущим мировым поставщиком автомобильных компонентов с 317 промышленными предприятиям и 87 центрами разработки продукции, инженерной деятельности и продаж в 29 странах мира.</a:t>
            </a:r>
          </a:p>
          <a:p>
            <a:pPr algn="just"/>
            <a:r>
              <a:rPr lang="ru-RU" dirty="0"/>
              <a:t>   Деятельность </a:t>
            </a:r>
            <a:r>
              <a:rPr lang="ru-RU" b="1" dirty="0"/>
              <a:t>155 000 сотрудников</a:t>
            </a:r>
            <a:r>
              <a:rPr lang="ru-RU" dirty="0"/>
              <a:t> направлена на выпуск качественного продукта в соответствии с требованиями Клиента, путем применения инновационных процессов и технологий мирового класса. </a:t>
            </a:r>
          </a:p>
          <a:p>
            <a:pPr algn="just"/>
            <a:r>
              <a:rPr lang="ru-RU" dirty="0"/>
              <a:t>   На глобальном уровне компания осуществляет выпуск следующего ассортимента продукции: автомобильные кузова, шасси, внутренняя и наружная отделка, сиденья, силовые агрегаты, электроника, зеркала, крыши, модули, а также предлагает полную инженерно-техническую разработку транспортных средств и подрядное производство.</a:t>
            </a:r>
          </a:p>
          <a:p>
            <a:pPr algn="just"/>
            <a:r>
              <a:rPr lang="ru-RU" dirty="0"/>
              <a:t>   В течение последних лет компания </a:t>
            </a:r>
            <a:r>
              <a:rPr lang="ru-RU" dirty="0" err="1"/>
              <a:t>Magna</a:t>
            </a:r>
            <a:r>
              <a:rPr lang="ru-RU" dirty="0"/>
              <a:t> проявляет высокую активность на Российском автомобилестроительном рынке. Она открыла несколько предприятий по выпуску автомобильных компонентов в различных регионах России. В настоящее время эта производственная сеть включает два завода: в Калуге и Нижнем Новгороде.</a:t>
            </a:r>
          </a:p>
          <a:p>
            <a:endParaRPr lang="ru-RU" dirty="0"/>
          </a:p>
        </p:txBody>
      </p:sp>
      <p:sp>
        <p:nvSpPr>
          <p:cNvPr id="14" name="Скругленный прямоугольник 11">
            <a:extLst>
              <a:ext uri="{FF2B5EF4-FFF2-40B4-BE49-F238E27FC236}">
                <a16:creationId xmlns:a16="http://schemas.microsoft.com/office/drawing/2014/main" id="{2F9596AB-8754-4A50-A474-EB1A3F7A1FBA}"/>
              </a:ext>
            </a:extLst>
          </p:cNvPr>
          <p:cNvSpPr/>
          <p:nvPr/>
        </p:nvSpPr>
        <p:spPr>
          <a:xfrm>
            <a:off x="206429" y="8774744"/>
            <a:ext cx="3600400" cy="1038787"/>
          </a:xfrm>
          <a:prstGeom prst="roundRect">
            <a:avLst>
              <a:gd name="adj" fmla="val 8178"/>
            </a:avLst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56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D7683B-BCD3-41EC-8BDA-BA03CFD2853C}"/>
              </a:ext>
            </a:extLst>
          </p:cNvPr>
          <p:cNvSpPr txBox="1"/>
          <p:nvPr/>
        </p:nvSpPr>
        <p:spPr>
          <a:xfrm>
            <a:off x="206429" y="8959874"/>
            <a:ext cx="59184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Контактная информация</a:t>
            </a:r>
            <a:endParaRPr lang="ru-RU" dirty="0"/>
          </a:p>
          <a:p>
            <a:r>
              <a:rPr lang="ru-RU" dirty="0"/>
              <a:t>Ольга Ткач, </a:t>
            </a:r>
            <a:r>
              <a:rPr lang="ru-RU" u="sng" dirty="0">
                <a:hlinkClick r:id="rId4"/>
              </a:rPr>
              <a:t>Olga.Tkach@magna.com</a:t>
            </a:r>
            <a:r>
              <a:rPr lang="ru-RU" dirty="0"/>
              <a:t>, +79159552919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315847"/>
      </p:ext>
    </p:extLst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1" r="13201"/>
          <a:stretch/>
        </p:blipFill>
        <p:spPr bwMode="auto">
          <a:xfrm>
            <a:off x="5792393" y="9883204"/>
            <a:ext cx="1731645" cy="7435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44439" y="9792049"/>
            <a:ext cx="5688632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05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About Magna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 are a leading global </a:t>
            </a:r>
            <a:r>
              <a:rPr lang="en-US" sz="1050" dirty="0">
                <a:solidFill>
                  <a:srgbClr val="7F7F7F"/>
                </a:solidFill>
                <a:latin typeface="+mj-lt"/>
                <a:cs typeface="Times New Roman" panose="02020603050405020304" pitchFamily="18" charset="0"/>
              </a:rPr>
              <a:t>automotive supplier with 317 </a:t>
            </a: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manufacturing operations and 102 Product development, engineering and sales centers in 29 countries. We have over 155,000 employees focused on delivering </a:t>
            </a:r>
            <a:r>
              <a:rPr lang="en-US" sz="1050" dirty="0" err="1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superiand</a:t>
            </a:r>
            <a:r>
              <a:rPr lang="en-US" sz="1050" dirty="0">
                <a:solidFill>
                  <a:srgbClr val="7F7F7F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processes, and world class manufacturing for value to our customers through innovative products.</a:t>
            </a:r>
            <a:endParaRPr lang="ru-R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4"/>
            <a:ext cx="7561263" cy="2520018"/>
          </a:xfrm>
          <a:prstGeom prst="rect">
            <a:avLst/>
          </a:prstGeom>
        </p:spPr>
      </p:pic>
      <p:sp>
        <p:nvSpPr>
          <p:cNvPr id="13" name="Скругленный прямоугольник 11">
            <a:extLst>
              <a:ext uri="{FF2B5EF4-FFF2-40B4-BE49-F238E27FC236}">
                <a16:creationId xmlns:a16="http://schemas.microsoft.com/office/drawing/2014/main" id="{986607DE-D362-40E9-A915-D49101E3D2EC}"/>
              </a:ext>
            </a:extLst>
          </p:cNvPr>
          <p:cNvSpPr/>
          <p:nvPr/>
        </p:nvSpPr>
        <p:spPr>
          <a:xfrm>
            <a:off x="206429" y="8774744"/>
            <a:ext cx="3600400" cy="1038787"/>
          </a:xfrm>
          <a:prstGeom prst="roundRect">
            <a:avLst>
              <a:gd name="adj" fmla="val 8178"/>
            </a:avLst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56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B618AA91-CAA6-4DF4-A9EB-65B3323B7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39" y="2624348"/>
            <a:ext cx="7128792" cy="511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551" tIns="50400" rIns="99551" bIns="49775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/>
              <a:t>   </a:t>
            </a:r>
            <a:r>
              <a:rPr lang="ru-RU" sz="2000" b="1" dirty="0"/>
              <a:t>Карьера</a:t>
            </a:r>
            <a:endParaRPr lang="ru-RU" sz="2000" dirty="0"/>
          </a:p>
          <a:p>
            <a:r>
              <a:rPr lang="ru-RU" b="1" dirty="0"/>
              <a:t>   </a:t>
            </a:r>
            <a:r>
              <a:rPr lang="ru-RU" dirty="0"/>
              <a:t>Мы являемся частью сильной и успешной компании </a:t>
            </a:r>
            <a:r>
              <a:rPr lang="ru-RU" dirty="0" err="1"/>
              <a:t>Magna</a:t>
            </a:r>
            <a:r>
              <a:rPr lang="ru-RU" dirty="0"/>
              <a:t>, в которой находят применение себе десятки тысяч человек по всему миру. Несмотря на то, что мы работаем в различных подразделениях и в разных странах, мы разделяем общие ценности и задачи. Для нас очень важно, что мы можем быть частью динамичной, прогрессивной, внимательной к своим сотрудникам компании. </a:t>
            </a:r>
          </a:p>
          <a:p>
            <a:r>
              <a:rPr lang="ru-RU" dirty="0"/>
              <a:t>   </a:t>
            </a:r>
            <a:r>
              <a:rPr lang="ru-RU" dirty="0" err="1"/>
              <a:t>Magna</a:t>
            </a:r>
            <a:r>
              <a:rPr lang="ru-RU" dirty="0"/>
              <a:t> живет в соответствии со своей корпоративной философией, которая основана на справедливости и чувстве ответственности за работников. Одна из наших целей - постоянное совершенствование производственного процесса, которое означает повышение уровня квалификации всех занятых в этом процессе.</a:t>
            </a:r>
          </a:p>
          <a:p>
            <a:r>
              <a:rPr lang="ru-RU" dirty="0"/>
              <a:t>   В нашей компании мы ценим индивидуальность и грамотный подход в решении нестандартных задач. </a:t>
            </a:r>
            <a:r>
              <a:rPr lang="ru-RU" b="1" dirty="0"/>
              <a:t>Стажировка</a:t>
            </a:r>
            <a:r>
              <a:rPr lang="ru-RU" dirty="0"/>
              <a:t> в нашей компании позволит вам расширить свои знания в технической области автомобилестроения.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F15777-3B37-4D6B-91C7-B88358499AB8}"/>
              </a:ext>
            </a:extLst>
          </p:cNvPr>
          <p:cNvSpPr txBox="1"/>
          <p:nvPr/>
        </p:nvSpPr>
        <p:spPr>
          <a:xfrm>
            <a:off x="206429" y="8959874"/>
            <a:ext cx="59184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Контактная информация</a:t>
            </a:r>
            <a:endParaRPr lang="ru-RU" dirty="0"/>
          </a:p>
          <a:p>
            <a:r>
              <a:rPr lang="ru-RU" dirty="0"/>
              <a:t>Ольга Ткач, </a:t>
            </a:r>
            <a:r>
              <a:rPr lang="ru-RU" u="sng" dirty="0">
                <a:hlinkClick r:id="rId4"/>
              </a:rPr>
              <a:t>Olga.Tkach@magna.com</a:t>
            </a:r>
            <a:r>
              <a:rPr lang="ru-RU" dirty="0"/>
              <a:t>, +79159552919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151408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80808"/>
      </a:hlink>
      <a:folHlink>
        <a:srgbClr val="080808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3CCFBB79A73E4AAADC3AC5EFF43FE6" ma:contentTypeVersion="3" ma:contentTypeDescription="Create a new document." ma:contentTypeScope="" ma:versionID="0390eb88afa9e5db6cb5e4c312f9bef6">
  <xsd:schema xmlns:xsd="http://www.w3.org/2001/XMLSchema" xmlns:p="http://schemas.microsoft.com/office/2006/metadata/properties" xmlns:ns1="http://schemas.microsoft.com/sharepoint/v3" xmlns:ns2="9da885c2-8fcb-4329-a544-ee1abee5707c" xmlns:ns3="32430d71-3d30-45d3-ad39-178181cb256e" targetNamespace="http://schemas.microsoft.com/office/2006/metadata/properties" ma:root="true" ma:fieldsID="8cc107fdaba59cfeed06013df9da20c8" ns1:_="" ns2:_="" ns3:_="">
    <xsd:import namespace="http://schemas.microsoft.com/sharepoint/v3"/>
    <xsd:import namespace="9da885c2-8fcb-4329-a544-ee1abee5707c"/>
    <xsd:import namespace="32430d71-3d30-45d3-ad39-178181cb256e"/>
    <xsd:element name="properties">
      <xsd:complexType>
        <xsd:sequence>
          <xsd:element name="documentManagement">
            <xsd:complexType>
              <xsd:all>
                <xsd:element ref="ns1:Language" minOccurs="0"/>
                <xsd:element ref="ns2:Document_x0020_Type"/>
                <xsd:element ref="ns3:Group1" minOccurs="0"/>
                <xsd:element ref="ns2:Date_x0020_of_x0020_Upload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Language" ma:index="8" nillable="true" ma:displayName="Language" ma:default="English" ma:format="Dropdown" ma:internalName="Language">
      <xsd:simpleType>
        <xsd:union memberTypes="dms:Text">
          <xsd:simpleType>
            <xsd:restriction base="dms:Choice">
              <xsd:enumeration value="English"/>
              <xsd:enumeration value="Chinese"/>
              <xsd:enumeration value="French"/>
              <xsd:enumeration value="German"/>
              <xsd:enumeration value="Italian"/>
              <xsd:enumeration value="Japanese"/>
              <xsd:enumeration value="Korean"/>
              <xsd:enumeration value="Russian"/>
              <xsd:enumeration value="Spanish"/>
            </xsd:restriction>
          </xsd:simpleType>
        </xsd:union>
      </xsd:simpleType>
    </xsd:element>
  </xsd:schema>
  <xsd:schema xmlns:xsd="http://www.w3.org/2001/XMLSchema" xmlns:dms="http://schemas.microsoft.com/office/2006/documentManagement/types" targetNamespace="9da885c2-8fcb-4329-a544-ee1abee5707c" elementFormDefault="qualified">
    <xsd:import namespace="http://schemas.microsoft.com/office/2006/documentManagement/types"/>
    <xsd:element name="Document_x0020_Type" ma:index="9" ma:displayName="Document Type" ma:default="Recruiting Ad Manual" ma:format="Dropdown" ma:internalName="Document_x0020_Type">
      <xsd:simpleType>
        <xsd:restriction base="dms:Choice">
          <xsd:enumeration value="Recruiting Ad Manual"/>
          <xsd:enumeration value="Open Picture Files"/>
          <xsd:enumeration value="Group Templates"/>
        </xsd:restriction>
      </xsd:simpleType>
    </xsd:element>
    <xsd:element name="Date_x0020_of_x0020_Upload" ma:index="11" ma:displayName="Date of Upload" ma:default="[today]" ma:format="DateOnly" ma:internalName="Date_x0020_of_x0020_Upload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32430d71-3d30-45d3-ad39-178181cb256e" elementFormDefault="qualified">
    <xsd:import namespace="http://schemas.microsoft.com/office/2006/documentManagement/types"/>
    <xsd:element name="Group1" ma:index="10" nillable="true" ma:displayName="Group" ma:default="Body &amp; Chassis Systems - Cosma Int'l" ma:format="Dropdown" ma:internalName="Group1">
      <xsd:simpleType>
        <xsd:restriction base="dms:Choice">
          <xsd:enumeration value="Corporate"/>
          <xsd:enumeration value="None"/>
          <xsd:enumeration value="ACTS"/>
          <xsd:enumeration value="Body &amp; Chassis Systems - Cosma Int'l"/>
          <xsd:enumeration value="Closure Systems - Magna Closures"/>
          <xsd:enumeration value="Hybrid &amp; Electric Vehicles/Systems - Magna E-Car Systems"/>
          <xsd:enumeration value="Electronic Systems - Magna Electronics"/>
          <xsd:enumeration value="Executive"/>
          <xsd:enumeration value="Exterior Systems &amp; Interior Systems - Magna Exteriors and Interiors"/>
          <xsd:enumeration value="Exterior Systems - Magna Exteriors and Interiors"/>
          <xsd:enumeration value="Interior Systems - Magna Exteriors and Interiors"/>
          <xsd:enumeration value="Powertrain Systems - Magna Powertrain"/>
          <xsd:enumeration value="Roof Systems - Magna Steyr"/>
          <xsd:enumeration value="Seating Systems - Magna Seating"/>
          <xsd:enumeration value="Vehicle Eng &amp; Assembly - Magna Steyr"/>
          <xsd:enumeration value="Vision Systems - Magna Mi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http://schemas.microsoft.com/sharepoint/v3">English</Language>
    <Group1 xmlns="32430d71-3d30-45d3-ad39-178181cb256e">Exterior Systems &amp; Interior Systems - Magna Exteriors &amp; Interiors</Group1>
    <Document_x0020_Type xmlns="9da885c2-8fcb-4329-a544-ee1abee5707c">Group Templates</Document_x0020_Type>
    <Date_x0020_of_x0020_Upload xmlns="9da885c2-8fcb-4329-a544-ee1abee5707c">2009-09-01T04:00:00+00:00</Date_x0020_of_x0020_Uploa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28D664-67B2-44EE-9DA7-A61CFC9C47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da885c2-8fcb-4329-a544-ee1abee5707c"/>
    <ds:schemaRef ds:uri="32430d71-3d30-45d3-ad39-178181cb256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4E4E415-1CCB-4108-9DED-03A1023DE89A}">
  <ds:schemaRefs>
    <ds:schemaRef ds:uri="http://schemas.openxmlformats.org/package/2006/metadata/core-properties"/>
    <ds:schemaRef ds:uri="32430d71-3d30-45d3-ad39-178181cb256e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9da885c2-8fcb-4329-a544-ee1abee5707c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8CAD218-CCA0-4D9A-90DE-82D2F9F2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419</Words>
  <Application>Microsoft Office PowerPoint</Application>
  <PresentationFormat>Произвольный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Default Design</vt:lpstr>
      <vt:lpstr>Презентация PowerPoint</vt:lpstr>
      <vt:lpstr>Презентация PowerPoint</vt:lpstr>
    </vt:vector>
  </TitlesOfParts>
  <Company>Magna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 Master Magna Exteriors &amp; Interiors - PowerPoint</dc:title>
  <dc:creator>moorekary</dc:creator>
  <cp:lastModifiedBy>Maslova, Irina</cp:lastModifiedBy>
  <cp:revision>344</cp:revision>
  <cp:lastPrinted>2016-08-24T07:22:36Z</cp:lastPrinted>
  <dcterms:created xsi:type="dcterms:W3CDTF">2009-07-24T06:56:52Z</dcterms:created>
  <dcterms:modified xsi:type="dcterms:W3CDTF">2022-03-09T06:31:53Z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0x010100943CCFBB79A73E4AAADC3AC5EFF43FE6</vt:lpwstr>
  </property>
  <property fmtid="{D5CDD505-2E9C-101B-9397-08002B2CF9AE}" pid="3" name="_NewReviewCycle">
    <vt:lpwstr/>
  </property>
  <property fmtid="{D5CDD505-2E9C-101B-9397-08002B2CF9AE}" pid="4" name="MSIP_Label_e798273d-f5aa-46da-8e10-241f6dcd5f2d_Enabled">
    <vt:lpwstr>true</vt:lpwstr>
  </property>
  <property fmtid="{D5CDD505-2E9C-101B-9397-08002B2CF9AE}" pid="5" name="MSIP_Label_e798273d-f5aa-46da-8e10-241f6dcd5f2d_SetDate">
    <vt:lpwstr>2022-03-04T09:11:55Z</vt:lpwstr>
  </property>
  <property fmtid="{D5CDD505-2E9C-101B-9397-08002B2CF9AE}" pid="6" name="MSIP_Label_e798273d-f5aa-46da-8e10-241f6dcd5f2d_Method">
    <vt:lpwstr>Standard</vt:lpwstr>
  </property>
  <property fmtid="{D5CDD505-2E9C-101B-9397-08002B2CF9AE}" pid="7" name="MSIP_Label_e798273d-f5aa-46da-8e10-241f6dcd5f2d_Name">
    <vt:lpwstr>e798273d-f5aa-46da-8e10-241f6dcd5f2d</vt:lpwstr>
  </property>
  <property fmtid="{D5CDD505-2E9C-101B-9397-08002B2CF9AE}" pid="8" name="MSIP_Label_e798273d-f5aa-46da-8e10-241f6dcd5f2d_SiteId">
    <vt:lpwstr>c760270c-f3da-4cfa-9737-03808ef5579f</vt:lpwstr>
  </property>
  <property fmtid="{D5CDD505-2E9C-101B-9397-08002B2CF9AE}" pid="9" name="MSIP_Label_e798273d-f5aa-46da-8e10-241f6dcd5f2d_ActionId">
    <vt:lpwstr>0bbc98a4-dcca-42c2-9aa3-5d85bc1fc0cf</vt:lpwstr>
  </property>
  <property fmtid="{D5CDD505-2E9C-101B-9397-08002B2CF9AE}" pid="10" name="MSIP_Label_e798273d-f5aa-46da-8e10-241f6dcd5f2d_ContentBits">
    <vt:lpwstr>0</vt:lpwstr>
  </property>
</Properties>
</file>